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69"/>
  </p:notesMasterIdLst>
  <p:handoutMasterIdLst>
    <p:handoutMasterId r:id="rId70"/>
  </p:handoutMasterIdLst>
  <p:sldIdLst>
    <p:sldId id="394" r:id="rId4"/>
    <p:sldId id="395" r:id="rId5"/>
    <p:sldId id="396" r:id="rId6"/>
    <p:sldId id="469" r:id="rId7"/>
    <p:sldId id="470" r:id="rId8"/>
    <p:sldId id="471" r:id="rId9"/>
    <p:sldId id="472" r:id="rId10"/>
    <p:sldId id="477" r:id="rId11"/>
    <p:sldId id="475" r:id="rId12"/>
    <p:sldId id="478" r:id="rId13"/>
    <p:sldId id="474" r:id="rId14"/>
    <p:sldId id="476" r:id="rId15"/>
    <p:sldId id="483" r:id="rId16"/>
    <p:sldId id="484" r:id="rId17"/>
    <p:sldId id="498" r:id="rId18"/>
    <p:sldId id="486" r:id="rId19"/>
    <p:sldId id="479" r:id="rId20"/>
    <p:sldId id="485" r:id="rId21"/>
    <p:sldId id="490" r:id="rId22"/>
    <p:sldId id="480" r:id="rId23"/>
    <p:sldId id="488" r:id="rId24"/>
    <p:sldId id="487" r:id="rId25"/>
    <p:sldId id="491" r:id="rId26"/>
    <p:sldId id="493" r:id="rId27"/>
    <p:sldId id="495" r:id="rId28"/>
    <p:sldId id="525" r:id="rId29"/>
    <p:sldId id="492" r:id="rId30"/>
    <p:sldId id="499" r:id="rId31"/>
    <p:sldId id="481" r:id="rId32"/>
    <p:sldId id="500" r:id="rId33"/>
    <p:sldId id="501" r:id="rId34"/>
    <p:sldId id="502" r:id="rId35"/>
    <p:sldId id="503" r:id="rId36"/>
    <p:sldId id="504" r:id="rId37"/>
    <p:sldId id="507" r:id="rId38"/>
    <p:sldId id="508" r:id="rId39"/>
    <p:sldId id="510" r:id="rId40"/>
    <p:sldId id="511" r:id="rId41"/>
    <p:sldId id="505" r:id="rId42"/>
    <p:sldId id="512" r:id="rId43"/>
    <p:sldId id="506" r:id="rId44"/>
    <p:sldId id="509" r:id="rId45"/>
    <p:sldId id="450" r:id="rId46"/>
    <p:sldId id="513" r:id="rId47"/>
    <p:sldId id="514" r:id="rId48"/>
    <p:sldId id="526" r:id="rId49"/>
    <p:sldId id="453" r:id="rId50"/>
    <p:sldId id="454" r:id="rId51"/>
    <p:sldId id="455" r:id="rId52"/>
    <p:sldId id="515" r:id="rId53"/>
    <p:sldId id="516" r:id="rId54"/>
    <p:sldId id="521" r:id="rId55"/>
    <p:sldId id="522" r:id="rId56"/>
    <p:sldId id="523" r:id="rId57"/>
    <p:sldId id="456" r:id="rId58"/>
    <p:sldId id="517" r:id="rId59"/>
    <p:sldId id="518" r:id="rId60"/>
    <p:sldId id="527" r:id="rId61"/>
    <p:sldId id="459" r:id="rId62"/>
    <p:sldId id="519" r:id="rId63"/>
    <p:sldId id="520" r:id="rId64"/>
    <p:sldId id="421" r:id="rId65"/>
    <p:sldId id="442" r:id="rId66"/>
    <p:sldId id="352" r:id="rId67"/>
    <p:sldId id="393" r:id="rId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95" autoAdjust="0"/>
  </p:normalViewPr>
  <p:slideViewPr>
    <p:cSldViewPr>
      <p:cViewPr varScale="1">
        <p:scale>
          <a:sx n="71" d="100"/>
          <a:sy n="71" d="100"/>
        </p:scale>
        <p:origin x="414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9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3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1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3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7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8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indeavr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Data Types and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 smtClean="0"/>
              <a:t>Data Types, Type Conversions,</a:t>
            </a:r>
            <a:br>
              <a:rPr lang="en-US" dirty="0" smtClean="0"/>
            </a:br>
            <a:r>
              <a:rPr lang="en-US" dirty="0" smtClean="0"/>
              <a:t>Switch-Case, Methods, Debugging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8-bit</a:t>
            </a:r>
            <a:r>
              <a:rPr lang="en-US" dirty="0" smtClean="0"/>
              <a:t> types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en-US" dirty="0" smtClean="0"/>
              <a:t> different values: [0…255]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255 + 1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 (as byte)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Integer Overflow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program to enter an integer number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centuries</a:t>
            </a:r>
            <a:r>
              <a:rPr lang="en-US" dirty="0" smtClean="0"/>
              <a:t> and convert it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minutes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Centuries to Minutes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centuries = 100 years = 36524 days = 876576 hours = 52594560 minutes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centuries = 500 years = 182621 days = 4382904 hours = 262974240 minutes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Centuries to Minutes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66824"/>
            <a:ext cx="10591800" cy="46116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centuries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years = centuries *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* 365.2422);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 24 * days;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minutes = 60 * hours;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centuries = {1} years = {2} days = {3} hours = {4} minutes", centuries, years, days, hours, minutes);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0420" y="3282126"/>
            <a:ext cx="2857500" cy="1066800"/>
          </a:xfrm>
          <a:prstGeom prst="wedgeRoundRectCallout">
            <a:avLst>
              <a:gd name="adj1" fmla="val -112581"/>
              <a:gd name="adj2" fmla="val -647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(int)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90012" y="2729035"/>
            <a:ext cx="2743200" cy="1066800"/>
          </a:xfrm>
          <a:prstGeom prst="wedgeRoundRectCallout">
            <a:avLst>
              <a:gd name="adj1" fmla="val -81839"/>
              <a:gd name="adj2" fmla="val -218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Tropical year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365.2422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days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program to enter an integer number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centuries</a:t>
            </a:r>
            <a:r>
              <a:rPr lang="en-US" dirty="0" smtClean="0"/>
              <a:t> and convert it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minutes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seconds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milliseconds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microseconds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nanoseconds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Centuries to Nanoseconds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169875"/>
            <a:ext cx="101346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centuries = 500 years = 182621 days = 4382904 hours = 262974240 minutes = 15778454400 seconds = 15778454400000 milliseconds = 15778454400000000 microseconds = 15778454400000000000 nanoseconds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Centuries to </a:t>
            </a:r>
            <a:r>
              <a:rPr lang="en-US" dirty="0" smtClean="0"/>
              <a:t>Nanoseconds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212" y="1187966"/>
            <a:ext cx="11020200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centuries * 100;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(ulong)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(years * 365.2422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 24 * days;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minutes = 60 * hours;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seconds = 60 * minutes;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milliseconds = 1000 * seconds;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microseconds = 1000 * milliseconds;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nanoseconds = 1000 * microseconds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print the results</a:t>
            </a:r>
            <a:endParaRPr lang="bg-BG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07826" y="2611104"/>
            <a:ext cx="2914648" cy="985134"/>
          </a:xfrm>
          <a:prstGeom prst="wedgeRoundRectCallout">
            <a:avLst>
              <a:gd name="adj1" fmla="val -110167"/>
              <a:gd name="adj2" fmla="val -646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(ulong)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converts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ulong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86488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9410294" y="3076777"/>
            <a:ext cx="2297223" cy="1877924"/>
          </a:xfrm>
          <a:prstGeom prst="wedgeRoundRectCallout">
            <a:avLst>
              <a:gd name="adj1" fmla="val -86733"/>
              <a:gd name="adj2" fmla="val 478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ulong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large enough to fit 5 centuries in nanoseconds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287153" y="5208425"/>
            <a:ext cx="4939998" cy="927916"/>
          </a:xfrm>
          <a:prstGeom prst="wedgeRoundRectCallout">
            <a:avLst>
              <a:gd name="adj1" fmla="val -64511"/>
              <a:gd name="adj2" fmla="val -603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ulong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cannot fit 20 centuries in nanoseconds 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use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decimal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0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</a:t>
            </a:r>
            <a:r>
              <a:rPr lang="en-US" dirty="0" smtClean="0"/>
              <a:t>numbers,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May </a:t>
            </a:r>
            <a:r>
              <a:rPr lang="en-US" dirty="0" smtClean="0"/>
              <a:t>hold very small and very big values 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 smtClean="0"/>
              <a:t> depending on the memory used</a:t>
            </a:r>
            <a:endParaRPr lang="en-US" dirty="0"/>
          </a:p>
          <a:p>
            <a:pPr lvl="1"/>
            <a:r>
              <a:rPr lang="en-US" dirty="0" smtClean="0"/>
              <a:t>Sometimes behave </a:t>
            </a:r>
            <a:r>
              <a:rPr lang="en-US" dirty="0"/>
              <a:t>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Floating-Point Numbers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 smtClean="0"/>
              <a:t>Floating-point types are: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/>
              <a:t>(±1.5 × 10</a:t>
            </a:r>
            <a:r>
              <a:rPr lang="en-US" baseline="30000" dirty="0" smtClean="0"/>
              <a:t>−45</a:t>
            </a:r>
            <a:r>
              <a:rPr lang="en-US" dirty="0" smtClean="0"/>
              <a:t> to ±3.4 × 10</a:t>
            </a:r>
            <a:r>
              <a:rPr lang="en-US" baseline="30000" dirty="0" smtClean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32-bits, precision of 7 digits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/>
              <a:t>(±5.0 × 10</a:t>
            </a:r>
            <a:r>
              <a:rPr lang="en-US" baseline="30000" dirty="0" smtClean="0"/>
              <a:t>−324</a:t>
            </a:r>
            <a:r>
              <a:rPr lang="en-US" dirty="0" smtClean="0"/>
              <a:t> to ±1.7 × 10</a:t>
            </a:r>
            <a:r>
              <a:rPr lang="en-US" baseline="30000" dirty="0" smtClean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64-bits, precision of 15-16 digits</a:t>
            </a:r>
          </a:p>
          <a:p>
            <a:r>
              <a:rPr lang="en-US" dirty="0" smtClean="0"/>
              <a:t>The default value of floating-point types:</a:t>
            </a:r>
          </a:p>
          <a:p>
            <a:pPr lvl="1"/>
            <a:r>
              <a:rPr lang="en-US" dirty="0" smtClean="0"/>
              <a:t>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 smtClean="0"/>
              <a:t> for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1"/>
            <a:r>
              <a:rPr lang="en-US" dirty="0" smtClean="0"/>
              <a:t>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 smtClean="0"/>
              <a:t> for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program to enter a radius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 smtClean="0"/>
              <a:t> (real number) and prints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area of the circle </a:t>
            </a:r>
            <a:r>
              <a:rPr lang="en-US" dirty="0" smtClean="0"/>
              <a:t>with exactly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 smtClean="0"/>
              <a:t>after the decimal point: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Circle Radius (12 Digits Precision)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39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Math.PI * r * r);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judge.softuni.bg/Contests/Practice/Index/171#2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19.634954084936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4.523893421169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types and type conversion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switch-case</a:t>
            </a:r>
            <a:r>
              <a:rPr lang="en-US" dirty="0" smtClean="0"/>
              <a:t> statement</a:t>
            </a:r>
            <a:endParaRPr lang="en-US" dirty="0"/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Methods, parameters and return value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Using the debugger: tracing </a:t>
            </a:r>
            <a:r>
              <a:rPr lang="en-US" dirty="0" smtClean="0"/>
              <a:t>the program</a:t>
            </a:r>
            <a:br>
              <a:rPr lang="en-US" dirty="0" smtClean="0"/>
            </a:br>
            <a:r>
              <a:rPr lang="en-US" dirty="0" smtClean="0"/>
              <a:t>execution</a:t>
            </a:r>
            <a:r>
              <a:rPr lang="en-US" dirty="0"/>
              <a:t>, breakpoints, watches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Searching for </a:t>
            </a:r>
            <a:r>
              <a:rPr lang="en-US" dirty="0" smtClean="0"/>
              <a:t>information online:</a:t>
            </a:r>
            <a:br>
              <a:rPr lang="en-US" dirty="0" smtClean="0"/>
            </a:br>
            <a:r>
              <a:rPr lang="en-US" dirty="0" smtClean="0"/>
              <a:t>Google</a:t>
            </a:r>
            <a:r>
              <a:rPr lang="en-US" dirty="0"/>
              <a:t>, MSDN, </a:t>
            </a:r>
            <a:r>
              <a:rPr lang="en-US" dirty="0" smtClean="0"/>
              <a:t>Stack Overflow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68" y="2043406"/>
            <a:ext cx="3083844" cy="39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Floating-point numbers can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 smtClean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Notation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20e-3;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Integral division and floating-point division are different: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Floating-Point Division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2.5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floating-point numbers </a:t>
            </a:r>
            <a:r>
              <a:rPr lang="en-US" smtClean="0"/>
              <a:t>work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 smtClean="0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</a:t>
            </a:r>
            <a:r>
              <a:rPr lang="en-US" dirty="0" smtClean="0"/>
              <a:t>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1.0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0.33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1.33;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a+b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(a+b == sum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292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 smtClean="0"/>
              <a:t>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 smtClean="0"/>
              <a:t>Almost no </a:t>
            </a:r>
            <a:r>
              <a:rPr lang="en-US" dirty="0"/>
              <a:t>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program to enter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 smtClean="0"/>
              <a:t> and print their exact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/>
              <a:t>Exact Sum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judge.softuni.bg/Contests/Practice/Index/171#3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333333333333.30000000003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Exact Sum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code works but makes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 smtClean="0"/>
              <a:t> sometimes: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to change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 smtClean="0"/>
              <a:t> and check the differences</a:t>
            </a:r>
            <a:endParaRPr lang="en-US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57400"/>
            <a:ext cx="102107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007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1990"/>
            <a:ext cx="10363200" cy="820600"/>
          </a:xfrm>
        </p:spPr>
        <p:txBody>
          <a:bodyPr/>
          <a:lstStyle/>
          <a:p>
            <a:r>
              <a:rPr lang="en-US" dirty="0" smtClean="0"/>
              <a:t>Integer and Real Numbers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 smtClean="0"/>
              <a:t>Live Exercises in Class (Lab)</a:t>
            </a:r>
            <a:endParaRPr lang="en-US" dirty="0"/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6830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089486"/>
            <a:ext cx="1097848" cy="1097848"/>
          </a:xfrm>
          <a:prstGeom prst="ellipse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64535">
            <a:off x="8607616" y="3627525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09281">
            <a:off x="1333639" y="7252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5255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040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 rot="21521100">
            <a:off x="5592931" y="619509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 smtClean="0">
                <a:latin typeface="Consolas" panose="020B0609020204030204" pitchFamily="49" charset="0"/>
              </a:rPr>
              <a:t>Math.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 smtClean="0">
                <a:latin typeface="Consolas" panose="020B0609020204030204" pitchFamily="49" charset="0"/>
              </a:rPr>
              <a:t>(3.45)</a:t>
            </a:r>
            <a:r>
              <a:rPr lang="en-US" sz="3200" dirty="0" smtClean="0"/>
              <a:t> –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 smtClean="0"/>
              <a:t> to </a:t>
            </a:r>
            <a:r>
              <a:rPr lang="en-US" sz="3200" dirty="0"/>
              <a:t>integer </a:t>
            </a:r>
            <a:r>
              <a:rPr lang="en-US" sz="3200" dirty="0" smtClean="0"/>
              <a:t>number (mathematically)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latin typeface="Consolas" panose="020B0609020204030204" pitchFamily="49" charset="0"/>
              </a:rPr>
              <a:t>Math.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 smtClean="0">
                <a:latin typeface="Consolas" panose="020B0609020204030204" pitchFamily="49" charset="0"/>
              </a:rPr>
              <a:t>(2.3455, 3)</a:t>
            </a:r>
            <a:r>
              <a:rPr lang="en-US" sz="3200" dirty="0" smtClean="0"/>
              <a:t> – round </a:t>
            </a:r>
            <a:r>
              <a:rPr lang="en-US" sz="3200" dirty="0"/>
              <a:t>with precision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b="1" dirty="0" smtClean="0">
                <a:latin typeface="Consolas" panose="020B0609020204030204" pitchFamily="49" charset="0"/>
              </a:rPr>
              <a:t>Math.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smtClean="0">
                <a:latin typeface="Consolas" panose="020B0609020204030204" pitchFamily="49" charset="0"/>
              </a:rPr>
              <a:t>)</a:t>
            </a:r>
            <a:r>
              <a:rPr lang="en-US" sz="3200" dirty="0" smtClean="0"/>
              <a:t> –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 smtClean="0"/>
              <a:t>to the nearest integer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b="1" dirty="0" smtClean="0">
                <a:latin typeface="Consolas" panose="020B0609020204030204" pitchFamily="49" charset="0"/>
              </a:rPr>
              <a:t>Math.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 smtClean="0">
                <a:latin typeface="Consolas" panose="020B0609020204030204" pitchFamily="49" charset="0"/>
              </a:rPr>
              <a:t>()</a:t>
            </a:r>
            <a:r>
              <a:rPr lang="en-US" sz="3200" dirty="0" smtClean="0"/>
              <a:t> –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 smtClean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</a:t>
            </a:r>
            <a:r>
              <a:rPr lang="en-US" dirty="0" smtClean="0"/>
              <a:t>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Variables hold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of certain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Type can be changed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 smtClean="0"/>
              <a:t>) to another type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 smtClean="0"/>
              <a:t> type conversion (lossless): variable of bigger type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/>
              <a:t>) takes smaller value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 smtClean="0"/>
              <a:t> type conversion (</a:t>
            </a:r>
            <a:r>
              <a:rPr lang="en-US" noProof="1" smtClean="0"/>
              <a:t>lossy</a:t>
            </a:r>
            <a:r>
              <a:rPr lang="en-US" dirty="0" smtClean="0"/>
              <a:t>) – when precision can be lost: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Calculate how many courses will be needed to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elevate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 smtClean="0"/>
              <a:t> by using an elevator 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capacity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persons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 smtClean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Elevator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9212" y="2438400"/>
            <a:ext cx="289560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16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 = 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438400"/>
            <a:ext cx="4542350" cy="1514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courses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courses * 3 people + 1 course * 1 person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693365">
            <a:off x="5819567" y="2862127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47961"/>
            <a:ext cx="10515600" cy="17727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p);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137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Data Types</a:t>
            </a:r>
            <a:r>
              <a:rPr lang="bg-BG" dirty="0" smtClean="0"/>
              <a:t>, </a:t>
            </a:r>
            <a:r>
              <a:rPr lang="en-US" dirty="0" smtClean="0"/>
              <a:t>Variables</a:t>
            </a:r>
            <a:br>
              <a:rPr lang="en-US" dirty="0" smtClean="0"/>
            </a:br>
            <a:r>
              <a:rPr lang="en-US" dirty="0" smtClean="0"/>
              <a:t>and Type Conversions</a:t>
            </a:r>
            <a:endParaRPr lang="en-US" dirty="0"/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295400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 variables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 smtClean="0"/>
              <a:t>)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 smtClean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dirty="0" smtClean="0"/>
              <a:t>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292349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 smtClean="0"/>
              <a:t>is special when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 smtClean="0"/>
              <a:t>For all numbers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print the number and if it is special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Special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</a:t>
            </a: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judge.softuni.bg/Contests/Practice/Index/171#5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</a:t>
            </a: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</a:t>
            </a: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Special Number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47684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Each character </a:t>
            </a:r>
            <a:r>
              <a:rPr lang="en-US" sz="3200" dirty="0"/>
              <a:t>has an </a:t>
            </a:r>
            <a:r>
              <a:rPr lang="en-US" sz="3200" dirty="0" smtClean="0"/>
              <a:t>unique</a:t>
            </a:r>
            <a:br>
              <a:rPr lang="en-US" sz="3200" dirty="0" smtClean="0"/>
            </a:br>
            <a:r>
              <a:rPr lang="en-US" sz="3200" dirty="0" smtClean="0"/>
              <a:t>Unicode value 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 smtClean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972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Write a program to read an integer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and print all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 smtClean="0"/>
              <a:t> of the first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 smtClean="0"/>
              <a:t>, ordered alphabetically: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Triples of Latin Letters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13012" y="3645154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4398" y="2356927"/>
            <a:ext cx="1259317" cy="3739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687762" y="380375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56927"/>
            <a:ext cx="1295400" cy="3739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929116" y="2356924"/>
            <a:ext cx="1219199" cy="3739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148315" y="2356921"/>
            <a:ext cx="1219199" cy="3739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letter2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("{0}{1}{2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letter1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Escaping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sequences </a:t>
            </a:r>
            <a:r>
              <a:rPr lang="en-US" dirty="0"/>
              <a:t>are:</a:t>
            </a:r>
          </a:p>
          <a:p>
            <a:pPr lvl="1"/>
            <a:r>
              <a:rPr lang="en-US" dirty="0" smtClean="0"/>
              <a:t>Represent </a:t>
            </a:r>
            <a:r>
              <a:rPr lang="en-US" dirty="0"/>
              <a:t>a </a:t>
            </a:r>
            <a:r>
              <a:rPr lang="en-US" dirty="0" smtClean="0"/>
              <a:t>special character 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 smtClean="0"/>
              <a:t> (new line)</a:t>
            </a:r>
            <a:endParaRPr lang="en-US" dirty="0"/>
          </a:p>
          <a:p>
            <a:pPr lvl="1"/>
            <a:r>
              <a:rPr lang="en-US" dirty="0"/>
              <a:t>Represent system </a:t>
            </a:r>
            <a:r>
              <a:rPr lang="en-US" dirty="0" smtClean="0"/>
              <a:t>characters (like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 smtClean="0"/>
              <a:t> character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Commonly used 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for </a:t>
            </a:r>
            <a:r>
              <a:rPr lang="en-US" dirty="0"/>
              <a:t>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backslash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89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character code in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Incorrect: use single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quotes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78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77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772024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4633912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4030352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953659" y="5045630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12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Strings are enclosed in quotes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 smtClean="0"/>
              <a:t>:</a:t>
            </a: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smtClean="0"/>
              <a:t>Strings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 smtClean="0"/>
              <a:t> (no escaping):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 smtClean="0"/>
              <a:t> strings insert variable values by pattern: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Verbatim and Interpolated Strings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24618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the 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can concatenate strings and numbers 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 smtClean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041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enters first name, last name and prints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Greeting by Name and Age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Console.ReadLine();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ageStr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Parse string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{firstName} {lastName}.\r\nYou are {age} years old.");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5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The Better If-Else-If-Else?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switch-case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en-US" dirty="0"/>
          </a:p>
        </p:txBody>
      </p:sp>
      <p:pic>
        <p:nvPicPr>
          <p:cNvPr id="5" name="Picture 2" descr="http://www.middleleaze.co.uk/network_switch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46212" y="1421359"/>
            <a:ext cx="8938472" cy="2951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19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9504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switch-case</a:t>
            </a:r>
            <a:r>
              <a:rPr lang="en-US" sz="3200" dirty="0" smtClean="0"/>
              <a:t> works as long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if-else-if-else</a:t>
            </a:r>
            <a:r>
              <a:rPr lang="en-US" sz="3200" dirty="0" smtClean="0"/>
              <a:t> sequence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Problem: print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day name</a:t>
            </a:r>
            <a:r>
              <a:rPr lang="en-US" sz="3200" dirty="0"/>
              <a:t> </a:t>
            </a:r>
            <a:r>
              <a:rPr lang="en-US" sz="3200" dirty="0" smtClean="0"/>
              <a:t>(in English)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by day number</a:t>
            </a:r>
            <a:r>
              <a:rPr lang="en-US" sz="3200" dirty="0"/>
              <a:t> (1…7)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 smtClean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98411" y="2465696"/>
            <a:ext cx="10377602" cy="35132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day = int.Parse(Console.ReadLine());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(day)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1: Console.WriteLine("Monday");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2: Console.WriteLine("Tuesday");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7: Console.WriteLine("Sunday");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Console.WriteLine("Error!");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68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28390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Write a program to print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animal type by its name</a:t>
            </a:r>
            <a:r>
              <a:rPr lang="en-US" sz="3200" dirty="0" smtClean="0"/>
              <a:t>: </a:t>
            </a:r>
            <a:r>
              <a:rPr lang="en-US" sz="3000" dirty="0" smtClean="0"/>
              <a:t>dog </a:t>
            </a:r>
            <a:r>
              <a:rPr lang="en-US" sz="3000" dirty="0" smtClean="0">
                <a:sym typeface="Wingdings" panose="05000000000000000000" pitchFamily="2" charset="2"/>
              </a:rPr>
              <a:t> mammal; crocodile, tortoise, snake  reptile; others  unknown</a:t>
            </a:r>
            <a:endParaRPr lang="bg-BG" sz="3000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Labels in Switch Case</a:t>
            </a:r>
            <a:endParaRPr lang="bg-BG" dirty="0"/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auto">
          <a:xfrm>
            <a:off x="822212" y="2340592"/>
            <a:ext cx="10453800" cy="35889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(animal)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"dog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Console.WriteLine("mammal");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"crocodile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"tortoise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"snake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Console.WriteLine("reptile");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Console.WriteLine("unknown");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23296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3861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 smtClean="0"/>
              <a:t>Data Types and Type Conversion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Live Exercises in Class (Lab)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 smtClean="0"/>
              <a:t>switch</a:t>
            </a:r>
            <a:endParaRPr lang="en-US" sz="4800" noProof="1"/>
          </a:p>
          <a:p>
            <a:pPr algn="ctr"/>
            <a:r>
              <a:rPr lang="en-US" sz="4800" noProof="1"/>
              <a:t>case</a:t>
            </a:r>
            <a:endParaRPr lang="en-US" sz="4800" noProof="1"/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1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678768"/>
            <a:ext cx="10568728" cy="719034"/>
          </a:xfrm>
        </p:spPr>
        <p:txBody>
          <a:bodyPr/>
          <a:lstStyle/>
          <a:p>
            <a:r>
              <a:rPr lang="en-US" dirty="0"/>
              <a:t>Methods, Parameters and Return </a:t>
            </a:r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1084" y="4849906"/>
            <a:ext cx="10568728" cy="820600"/>
          </a:xfrm>
        </p:spPr>
        <p:txBody>
          <a:bodyPr/>
          <a:lstStyle/>
          <a:p>
            <a:pPr lvl="0"/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2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 smtClean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Sample method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 smtClean="0"/>
              <a:t> (calling) the method several times: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Draw at the console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 smtClean="0"/>
              <a:t>of size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like in the example: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Draw </a:t>
            </a:r>
            <a:r>
              <a:rPr lang="bg-BG" dirty="0" smtClean="0"/>
              <a:t>а </a:t>
            </a:r>
            <a:r>
              <a:rPr lang="en-US" dirty="0" smtClean="0"/>
              <a:t>Filled Square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PrintMiddleRow(int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PrintHeaderRow(n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PrintMiddleRow(n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PrintHeaderRow(n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judge.softuni.bg/Contests/Practice/Index/171#10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212" y="3429000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366950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master number </a:t>
            </a:r>
            <a:r>
              <a:rPr lang="en-US" sz="3200" dirty="0" smtClean="0"/>
              <a:t>is an integer that holds the following properties: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Is symmetric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palindrome</a:t>
            </a:r>
            <a:r>
              <a:rPr lang="en-US" sz="3000" dirty="0" smtClean="0"/>
              <a:t>), e.g. 5, 77, 282, </a:t>
            </a:r>
            <a:r>
              <a:rPr lang="en-US" sz="3000" dirty="0"/>
              <a:t>14341, </a:t>
            </a:r>
            <a:r>
              <a:rPr lang="en-US" sz="3000" dirty="0" smtClean="0"/>
              <a:t>9553559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sum of digits is divisible by 7, </a:t>
            </a: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77, 313, 464</a:t>
            </a:r>
            <a:r>
              <a:rPr lang="bg-BG" sz="3000" dirty="0" smtClean="0"/>
              <a:t>, </a:t>
            </a:r>
            <a:r>
              <a:rPr lang="en-US" sz="3000" dirty="0" smtClean="0"/>
              <a:t>5225, 37173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Holds at least one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even digit</a:t>
            </a:r>
            <a:r>
              <a:rPr lang="en-US" sz="3000" dirty="0" smtClean="0"/>
              <a:t>, e.g. 232, 707</a:t>
            </a:r>
            <a:r>
              <a:rPr lang="en-US" sz="3000" dirty="0"/>
              <a:t>, 6886, 87578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Write </a:t>
            </a:r>
            <a:r>
              <a:rPr lang="en-US" sz="3200" dirty="0"/>
              <a:t>a program to print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master numbers </a:t>
            </a:r>
            <a:r>
              <a:rPr lang="en-US" sz="3200" dirty="0"/>
              <a:t>in </a:t>
            </a:r>
            <a:r>
              <a:rPr lang="en-US" sz="3200" dirty="0" smtClean="0"/>
              <a:t>the range </a:t>
            </a:r>
            <a:r>
              <a:rPr lang="en-US" sz="3200" dirty="0"/>
              <a:t>[1…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]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Master Numbers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6055" y="4928998"/>
            <a:ext cx="914400" cy="624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13698" y="4392304"/>
            <a:ext cx="980514" cy="1697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383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464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545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871759" y="50506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07940" y="4928998"/>
            <a:ext cx="1069883" cy="624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267670" y="4392304"/>
            <a:ext cx="980514" cy="1697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383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464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545</a:t>
            </a:r>
            <a:endParaRPr lang="da-DK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601338" y="50506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248184" y="4392304"/>
            <a:ext cx="980514" cy="1697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626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707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858 </a:t>
            </a:r>
            <a:endParaRPr lang="da-DK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228698" y="4392304"/>
            <a:ext cx="980514" cy="1697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1661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3443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4334</a:t>
            </a:r>
            <a:endParaRPr lang="da-DK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returning values </a:t>
            </a:r>
            <a:r>
              <a:rPr lang="en-US" dirty="0" smtClean="0"/>
              <a:t>will simplify our algorithm: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Master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486251"/>
            <a:ext cx="10515600" cy="3838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IsPalindrome(int num)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digits = "" +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digits.Length / 2;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(digits[i] != digits[digits.Length - i - 1])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3144220" y="1932296"/>
            <a:ext cx="6131256" cy="609600"/>
          </a:xfrm>
          <a:prstGeom prst="wedgeRoundRectCallout">
            <a:avLst>
              <a:gd name="adj1" fmla="val -59038"/>
              <a:gd name="adj2" fmla="val 562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returns a result of type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373356" y="5015552"/>
            <a:ext cx="4150056" cy="1066800"/>
          </a:xfrm>
          <a:prstGeom prst="wedgeRoundRectCallout">
            <a:avLst>
              <a:gd name="adj1" fmla="val -63630"/>
              <a:gd name="adj2" fmla="val -380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value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 result of the method call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0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Master </a:t>
            </a:r>
            <a:r>
              <a:rPr lang="en-US" dirty="0" smtClean="0"/>
              <a:t>Numbers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219200"/>
            <a:ext cx="10515600" cy="47863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SumOfDigits(int num)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&gt;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+= num %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/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4875212" y="1981200"/>
            <a:ext cx="3352800" cy="1143000"/>
          </a:xfrm>
          <a:prstGeom prst="wedgeRoundRectCallout">
            <a:avLst>
              <a:gd name="adj1" fmla="val -110327"/>
              <a:gd name="adj2" fmla="val -7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returns a result of type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Master </a:t>
            </a:r>
            <a:r>
              <a:rPr lang="en-US" dirty="0" smtClean="0"/>
              <a:t>Numbers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219200"/>
            <a:ext cx="10515600" cy="47863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bool ContainsEvenDigit(int num)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digits = "" +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digits.Length;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digit = digits[i] - '0';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return true if the digit is even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853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Master </a:t>
            </a:r>
            <a:r>
              <a:rPr lang="en-US" dirty="0" smtClean="0"/>
              <a:t>Numbers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219200"/>
            <a:ext cx="10515600" cy="4812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 = 1; num &lt;= n; num++)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IsPalindrome(num)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SumOfDigits(num)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7 == 0)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ContainsEvenDigit(num)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412" y="6243935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Visual Studio Debugger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 smtClean="0"/>
              <a:t>Debugging the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6" y="1524000"/>
            <a:ext cx="2727396" cy="2727396"/>
          </a:xfrm>
          <a:prstGeom prst="rect">
            <a:avLst/>
          </a:prstGeom>
        </p:spPr>
      </p:pic>
      <p:pic>
        <p:nvPicPr>
          <p:cNvPr id="6" name="Picture 2" descr="C:\PROJECTS\QA-Academy\Oleg_IMAGES\check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2" y="1417735"/>
            <a:ext cx="3288730" cy="293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841" y="1819779"/>
            <a:ext cx="1825172" cy="2135838"/>
          </a:xfrm>
          <a:prstGeom prst="roundRect">
            <a:avLst>
              <a:gd name="adj" fmla="val 7693"/>
            </a:avLst>
          </a:prstGeom>
        </p:spPr>
      </p:pic>
    </p:spTree>
    <p:extLst>
      <p:ext uri="{BB962C8B-B14F-4D97-AF65-F5344CB8AC3E}">
        <p14:creationId xmlns:p14="http://schemas.microsoft.com/office/powerpoint/2010/main" val="13196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7168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6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34390"/>
            <a:ext cx="10363200" cy="820600"/>
          </a:xfrm>
        </p:spPr>
        <p:txBody>
          <a:bodyPr/>
          <a:lstStyle/>
          <a:p>
            <a:r>
              <a:rPr lang="en-US" dirty="0" smtClean="0"/>
              <a:t>Methods and Debugging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Exercises in Class (Lab)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86" y="1010632"/>
            <a:ext cx="3524026" cy="3637568"/>
          </a:xfrm>
          <a:prstGeom prst="rect">
            <a:avLst/>
          </a:prstGeom>
        </p:spPr>
      </p:pic>
      <p:pic>
        <p:nvPicPr>
          <p:cNvPr id="10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4102" y="1178963"/>
            <a:ext cx="1828246" cy="1513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4102" y="3287922"/>
            <a:ext cx="1829910" cy="1436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495447" y="2727568"/>
            <a:ext cx="205556" cy="55372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10" y="1447800"/>
            <a:ext cx="3435824" cy="264269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4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07927"/>
            <a:ext cx="10568728" cy="692873"/>
          </a:xfrm>
        </p:spPr>
        <p:txBody>
          <a:bodyPr/>
          <a:lstStyle/>
          <a:p>
            <a:r>
              <a:rPr lang="en-US" dirty="0"/>
              <a:t>Google, MSDN, Stack </a:t>
            </a:r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1084" y="4807224"/>
            <a:ext cx="10568728" cy="820600"/>
          </a:xfrm>
        </p:spPr>
        <p:txBody>
          <a:bodyPr/>
          <a:lstStyle/>
          <a:p>
            <a:pPr lvl="0"/>
            <a:r>
              <a:rPr lang="en-US" dirty="0"/>
              <a:t>Searching for </a:t>
            </a:r>
            <a:r>
              <a:rPr lang="en-US" dirty="0" smtClean="0"/>
              <a:t>Information Online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08012" y="1461305"/>
            <a:ext cx="10877280" cy="2835054"/>
            <a:chOff x="1674812" y="1954695"/>
            <a:chExt cx="7572375" cy="19736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812" y="1954695"/>
              <a:ext cx="7562850" cy="5334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4812" y="2706756"/>
              <a:ext cx="7572375" cy="5143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4812" y="3431808"/>
              <a:ext cx="7562850" cy="496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Classical </a:t>
            </a:r>
            <a:r>
              <a:rPr lang="en-US" sz="3200" smtClean="0"/>
              <a:t>data types: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Integer </a:t>
            </a:r>
            <a:r>
              <a:rPr lang="en-US" sz="3000" dirty="0" smtClean="0"/>
              <a:t>numbers: 8-bit, 16-bit, 32-bit, 64-bit,</a:t>
            </a:r>
            <a:br>
              <a:rPr lang="en-US" sz="3000" dirty="0" smtClean="0"/>
            </a:br>
            <a:r>
              <a:rPr lang="en-US" sz="3000" dirty="0" smtClean="0"/>
              <a:t>signed / unsigned, 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-127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Floating-point </a:t>
            </a:r>
            <a:r>
              <a:rPr lang="en-US" sz="3000" dirty="0" smtClean="0"/>
              <a:t>numbers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 smtClean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3000" dirty="0" smtClean="0"/>
              <a:t>),</a:t>
            </a:r>
            <a:br>
              <a:rPr lang="en-US" sz="3000" dirty="0" smtClean="0"/>
            </a:br>
            <a:r>
              <a:rPr lang="en-US" sz="3000" dirty="0" smtClean="0"/>
              <a:t>e.g.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3.14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-0.5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1e-56</a:t>
            </a:r>
            <a:r>
              <a:rPr lang="en-US" sz="3000" dirty="0" smtClean="0"/>
              <a:t> (have precision and</a:t>
            </a:r>
            <a:br>
              <a:rPr lang="en-US" sz="3000" dirty="0" smtClean="0"/>
            </a:br>
            <a:r>
              <a:rPr lang="en-US" sz="3000" dirty="0" smtClean="0"/>
              <a:t>range), good for physics, not for money!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Decimal floating-point </a:t>
            </a:r>
            <a:r>
              <a:rPr lang="en-US" sz="3000" dirty="0" smtClean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sz="3000" dirty="0" smtClean="0"/>
              <a:t>) – 128-bit,</a:t>
            </a:r>
            <a:br>
              <a:rPr lang="en-US" sz="3000" dirty="0" smtClean="0"/>
            </a:br>
            <a:r>
              <a:rPr lang="en-US" sz="3000" dirty="0" smtClean="0"/>
              <a:t>for financial calculations / large precision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 smtClean="0"/>
              <a:t> are named pieces of code that</a:t>
            </a:r>
            <a:br>
              <a:rPr lang="en-US" sz="3200" dirty="0" smtClean="0"/>
            </a:br>
            <a:r>
              <a:rPr lang="en-US" sz="3200" dirty="0" smtClean="0"/>
              <a:t>can be invoked later (with parameters)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233" y="178069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 and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[-</a:t>
            </a:r>
            <a:r>
              <a:rPr lang="en-US" sz="3000" dirty="0"/>
              <a:t>128 </a:t>
            </a:r>
            <a:r>
              <a:rPr lang="en-US" sz="3000" dirty="0" smtClean="0"/>
              <a:t>…127]: </a:t>
            </a:r>
            <a:r>
              <a:rPr lang="en-US" sz="3000" dirty="0"/>
              <a:t>signed </a:t>
            </a:r>
            <a:r>
              <a:rPr lang="en-US" sz="3000" dirty="0" smtClean="0"/>
              <a:t>8-bit [-2</a:t>
            </a:r>
            <a:r>
              <a:rPr lang="en-US" sz="3000" baseline="30000" dirty="0" smtClean="0"/>
              <a:t>7</a:t>
            </a:r>
            <a:r>
              <a:rPr lang="en-US" sz="3000" dirty="0" smtClean="0"/>
              <a:t>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7</a:t>
            </a:r>
            <a:r>
              <a:rPr lang="en-US" sz="3000" dirty="0" smtClean="0"/>
              <a:t>-1]</a:t>
            </a:r>
            <a:endParaRPr lang="en-US" sz="3000" dirty="0"/>
          </a:p>
          <a:p>
            <a:pPr>
              <a:lnSpc>
                <a:spcPct val="107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[0 … 255]: </a:t>
            </a:r>
            <a:r>
              <a:rPr lang="en-US" sz="3000" dirty="0"/>
              <a:t>unsigned 8-bit [</a:t>
            </a:r>
            <a:r>
              <a:rPr lang="en-US" sz="3000" dirty="0" smtClean="0"/>
              <a:t>0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8</a:t>
            </a:r>
            <a:r>
              <a:rPr lang="en-US" sz="3000" dirty="0" smtClean="0"/>
              <a:t>-1</a:t>
            </a:r>
            <a:r>
              <a:rPr lang="en-US" sz="3000" dirty="0"/>
              <a:t>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[-32 </a:t>
            </a:r>
            <a:r>
              <a:rPr lang="en-US" sz="3000" dirty="0"/>
              <a:t>768 … 32 </a:t>
            </a:r>
            <a:r>
              <a:rPr lang="en-US" sz="3000" dirty="0" smtClean="0"/>
              <a:t>767]: </a:t>
            </a:r>
            <a:r>
              <a:rPr lang="en-US" sz="3000" dirty="0"/>
              <a:t>signed </a:t>
            </a:r>
            <a:r>
              <a:rPr lang="en-US" sz="3000" dirty="0" smtClean="0"/>
              <a:t>16-bit [-2</a:t>
            </a:r>
            <a:r>
              <a:rPr lang="en-US" sz="3000" baseline="30000" dirty="0" smtClean="0"/>
              <a:t>15</a:t>
            </a:r>
            <a:r>
              <a:rPr lang="en-US" sz="3000" dirty="0" smtClean="0"/>
              <a:t>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15</a:t>
            </a:r>
            <a:r>
              <a:rPr lang="en-US" sz="3000" dirty="0" smtClean="0"/>
              <a:t>-1]</a:t>
            </a:r>
            <a:endParaRPr lang="en-US" sz="3000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</a:t>
            </a:r>
            <a:r>
              <a:rPr lang="en-US" sz="3000" dirty="0"/>
              <a:t>0 … 65 </a:t>
            </a:r>
            <a:r>
              <a:rPr lang="en-US" sz="3000" dirty="0" smtClean="0"/>
              <a:t>535]: </a:t>
            </a:r>
            <a:r>
              <a:rPr lang="en-US" sz="3000" dirty="0"/>
              <a:t>unsigned 16-bit </a:t>
            </a:r>
            <a:r>
              <a:rPr lang="en-US" sz="3000" dirty="0" smtClean="0"/>
              <a:t>[0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16</a:t>
            </a:r>
            <a:r>
              <a:rPr lang="en-US" sz="3000" dirty="0" smtClean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[-2 147 483 </a:t>
            </a:r>
            <a:r>
              <a:rPr lang="en-US" sz="3000" dirty="0"/>
              <a:t>648 … 2 </a:t>
            </a:r>
            <a:r>
              <a:rPr lang="en-US" sz="3000" dirty="0" smtClean="0"/>
              <a:t>147 483 647]: signed 32-bit [-2</a:t>
            </a:r>
            <a:r>
              <a:rPr lang="en-US" sz="3000" baseline="30000" dirty="0" smtClean="0"/>
              <a:t>31</a:t>
            </a:r>
            <a:r>
              <a:rPr lang="en-US" sz="3000" dirty="0" smtClean="0"/>
              <a:t>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31</a:t>
            </a:r>
            <a:r>
              <a:rPr lang="en-US" sz="3000" dirty="0" smtClean="0"/>
              <a:t>-1]</a:t>
            </a:r>
            <a:endParaRPr lang="en-US" sz="3000" u="sng" dirty="0" smtClean="0"/>
          </a:p>
          <a:p>
            <a:pPr>
              <a:lnSpc>
                <a:spcPct val="107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</a:t>
            </a:r>
            <a:r>
              <a:rPr lang="en-US" sz="3000" dirty="0"/>
              <a:t>0 … 4 </a:t>
            </a:r>
            <a:r>
              <a:rPr lang="en-US" sz="3000" dirty="0" smtClean="0"/>
              <a:t>294 967 295]: unsigned 32-bit [0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32</a:t>
            </a:r>
            <a:r>
              <a:rPr lang="en-US" sz="3000" dirty="0" smtClean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[-9 223 372 036 854 775 </a:t>
            </a:r>
            <a:r>
              <a:rPr lang="en-US" sz="3000" dirty="0"/>
              <a:t>808 … 9 </a:t>
            </a:r>
            <a:r>
              <a:rPr lang="en-US" sz="3000" dirty="0" smtClean="0"/>
              <a:t>223 372 036 854 775 807]: </a:t>
            </a:r>
            <a:r>
              <a:rPr lang="en-US" sz="3000" dirty="0"/>
              <a:t>signed </a:t>
            </a:r>
            <a:r>
              <a:rPr lang="en-US" sz="3000" dirty="0" smtClean="0"/>
              <a:t>64-bit [-2</a:t>
            </a:r>
            <a:r>
              <a:rPr lang="en-US" sz="3000" baseline="30000" dirty="0" smtClean="0"/>
              <a:t>63</a:t>
            </a:r>
            <a:r>
              <a:rPr lang="en-US" sz="3000" dirty="0" smtClean="0"/>
              <a:t>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63</a:t>
            </a:r>
            <a:r>
              <a:rPr lang="en-US" sz="3000" dirty="0" smtClean="0"/>
              <a:t>-1]</a:t>
            </a:r>
            <a:endParaRPr lang="en-US" sz="3000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</a:t>
            </a:r>
            <a:r>
              <a:rPr lang="en-US" sz="3000" dirty="0"/>
              <a:t>0 … 18 </a:t>
            </a:r>
            <a:r>
              <a:rPr lang="en-US" sz="3000" dirty="0" smtClean="0"/>
              <a:t>446 744 073 709 551 615]: </a:t>
            </a:r>
            <a:r>
              <a:rPr lang="en-US" sz="3000" dirty="0"/>
              <a:t>unsigned </a:t>
            </a:r>
            <a:r>
              <a:rPr lang="en-US" sz="3000" dirty="0" smtClean="0"/>
              <a:t>64-bit [0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64</a:t>
            </a:r>
            <a:r>
              <a:rPr lang="en-US" sz="3000" dirty="0" smtClean="0"/>
              <a:t>-1]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</a:t>
            </a:r>
            <a:r>
              <a:rPr lang="en-US" sz="3200" dirty="0" smtClean="0"/>
              <a:t>can use different </a:t>
            </a:r>
            <a:r>
              <a:rPr lang="en-US" sz="3200" dirty="0"/>
              <a:t>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Centuries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760413" y="3214568"/>
            <a:ext cx="10668000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small </a:t>
            </a:r>
            <a:r>
              <a:rPr lang="bg-BG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730484;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17531616;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very big </a:t>
            </a:r>
            <a:r>
              <a:rPr lang="bg-BG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{1}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2}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{3} hours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794390"/>
            <a:ext cx="8610600" cy="10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Integers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 smtClean="0"/>
              <a:t>(minimal and maximal value)</a:t>
            </a:r>
          </a:p>
          <a:p>
            <a:r>
              <a:rPr lang="en-US" dirty="0" smtClean="0"/>
              <a:t>Integers could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this leads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 of Integer Overflow!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922084"/>
            <a:ext cx="5334000" cy="3035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10000;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Console.WriteLine(num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6412" y="3136396"/>
            <a:ext cx="2006601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31250000</a:t>
            </a:r>
            <a:endParaRPr lang="en-US" sz="2800" b="1" noProof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863013" y="3136396"/>
            <a:ext cx="2565399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156250000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781250000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388717296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-1943586480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-1127997808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218236" y="425291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982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3994</Words>
  <Application>Microsoft Office PowerPoint</Application>
  <PresentationFormat>Custom</PresentationFormat>
  <Paragraphs>779</Paragraphs>
  <Slides>65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Data Types and Methods</vt:lpstr>
      <vt:lpstr>Table of Contents</vt:lpstr>
      <vt:lpstr>Data Types, Variables and Type Conversions</vt:lpstr>
      <vt:lpstr>How Computing Works?</vt:lpstr>
      <vt:lpstr>What Is a Data Type?</vt:lpstr>
      <vt:lpstr>Data Type Characteristics</vt:lpstr>
      <vt:lpstr>Integer Types</vt:lpstr>
      <vt:lpstr>Centuries – Example</vt:lpstr>
      <vt:lpstr>Beware of Integer Overflow!</vt:lpstr>
      <vt:lpstr>Another Integer Overflow</vt:lpstr>
      <vt:lpstr>Problem: Centuries to Minutes</vt:lpstr>
      <vt:lpstr>Solution: Centuries to Minutes</vt:lpstr>
      <vt:lpstr>Problem: Centuries to Nanoseconds</vt:lpstr>
      <vt:lpstr>Solution: Centuries to Nanoseconds</vt:lpstr>
      <vt:lpstr>Integer Literals</vt:lpstr>
      <vt:lpstr>What are Floating-Point Types?</vt:lpstr>
      <vt:lpstr>Floating-Point Numbers</vt:lpstr>
      <vt:lpstr>PI Precision – Example</vt:lpstr>
      <vt:lpstr>Problem: Circle Radius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Sum of Real Numbers</vt:lpstr>
      <vt:lpstr>Solution: Exact Sum of Real Numbers</vt:lpstr>
      <vt:lpstr>Integer and Real Numbers</vt:lpstr>
      <vt:lpstr>Rounding Floating-Point Numbers</vt:lpstr>
      <vt:lpstr>Type Conversion</vt:lpstr>
      <vt:lpstr>Problem: Elevator</vt:lpstr>
      <vt:lpstr>Boolean Type</vt:lpstr>
      <vt:lpstr>Problem: Special Number</vt:lpstr>
      <vt:lpstr>Solution: Special Number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The switch-case Statement</vt:lpstr>
      <vt:lpstr>The switch-case Statement</vt:lpstr>
      <vt:lpstr>Multiple Labels in Switch Case</vt:lpstr>
      <vt:lpstr>Data Types and Type Conversion</vt:lpstr>
      <vt:lpstr>Methods</vt:lpstr>
      <vt:lpstr>Simple Methods</vt:lpstr>
      <vt:lpstr>Problem: Draw а Filled Square</vt:lpstr>
      <vt:lpstr>Problem: Master Numbers</vt:lpstr>
      <vt:lpstr>Solution: Master Numbers</vt:lpstr>
      <vt:lpstr>Solution: Master Numbers (2)</vt:lpstr>
      <vt:lpstr>Solution: Master Numbers (3)</vt:lpstr>
      <vt:lpstr>Solution: Master Numbers (4)</vt:lpstr>
      <vt:lpstr>Debugging the Code</vt:lpstr>
      <vt:lpstr>Debugging The Code</vt:lpstr>
      <vt:lpstr>Debugging in Visual Studio</vt:lpstr>
      <vt:lpstr>Methods and Debugging</vt:lpstr>
      <vt:lpstr>Searching for Information Online</vt:lpstr>
      <vt:lpstr>What is MSDN Library?</vt:lpstr>
      <vt:lpstr>How to Use MSDN Library?</vt:lpstr>
      <vt:lpstr>Summary</vt:lpstr>
      <vt:lpstr>Data Types and Methods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 and Methods</dc:title>
  <dc:subject>C# Basics Course</dc:subject>
  <dc:creator/>
  <cp:keywords>C#,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2016-03-15T16:24:22Z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